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8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0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82152-A6E7-4985-AB04-BD5E0DB33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A3F570-920D-4657-8649-7C4C6BFA0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2A8EDC-F2A2-4F0B-9070-B0202334F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FB4B28-3CA7-417F-BB02-464E15E4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35AA2D-C6FF-4923-98EF-571598780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09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EEE86-BFB8-4391-814C-2A2AD0BDC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E001BB-E40B-4024-85F6-6C6016280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1A815F-6BDE-4608-A9D3-37F25909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176795-F842-4BC9-A707-D359DBA77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C990CC-BB1F-460F-9A5A-0FBD1AF6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8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4CC336-F7F2-4E9E-9B68-8A00DAB57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AC4C9F2-56B6-4E21-9EE9-E8A3FFDAF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F42036-35BD-4BD9-8933-3BC4386B8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853F2A-0269-4B3B-A0F0-A9263ADA2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E5B99-4ED5-4D61-ACDE-532DC97F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35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ACE35C-6E1C-4BD9-895D-196C1C70C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888469-DED8-40AC-B71F-0AB89A622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5677DA-10BB-4C1F-9AFB-1F34943E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7B21A8-8FA2-45AD-BE86-2248847B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9BEE95-933E-4D21-9B3A-9A43C6FAF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7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74CEC-12F7-44B2-A3BE-B8D4336E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30845C-56C7-4426-819C-8356BCAA6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CF494E-30F3-4DB3-BE6D-3D34E7B3F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4F6EBC-984C-4273-8EFB-399653EB9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F88256-5E1C-4550-8C95-7829A93F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45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97591-B621-421F-A255-786FE8B14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C49C58-3413-440A-BACB-46FEF1D96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3139D9-4716-43BC-BB11-776279577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367227-84A7-4394-BC83-44909B4F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D5E311-3A67-44EE-8F71-0D07A0F79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2C5325-B199-459C-9546-70787993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25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19788E-A979-424F-9510-ECD72AD3C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8A094F-3460-4BBD-87EE-6AAB9AE3F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E69EEE-5D53-4173-ABA8-DC3A75558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81E9FA-CF89-4EF1-B5C1-08D62D92B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CB2B3F-E518-4719-8918-BFD61BF2E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16A102-0FBE-4857-A6F0-856B1E6A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13BB8D-FCF0-4673-A1B7-0593A1DB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E9628A-FEC6-4592-8EAF-FD0097E2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90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B04C6-78A2-4A07-89C2-07CB47C7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47ED9E-9863-413A-9066-3C217783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01EC88-EB06-4726-9365-F807E7828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6A1F1F-01CF-4F7F-8F6C-AE65BB2B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70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78B925-66BB-4154-9B48-2B970471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F13757-54CD-4046-B41A-ABD01AB84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F03D11-A6F3-479F-813F-370ACD00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07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49FD6-7E4F-479A-83D3-532ED0F73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0E2135-B685-478B-8752-10432B937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58E6EC-3520-4035-AF45-9D5EDEC64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409A39-0D58-4EFF-B002-F9B5BCF2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A024DD-BD19-49E3-BC70-7CCBFC169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687004-9E8E-4338-BE85-418F0F734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48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3742D-B086-4595-BDEF-C81DF9883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40479DD-34EC-42B7-B9E3-58EA2AE51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87914C-9741-4A24-89B8-FFF2F7F6A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5C1747-820B-4FBA-B910-A0839059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1EACB2-A166-444C-AF44-2B2FB263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546CA0-09E1-421F-9BA6-A36ABE7F8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18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844107-1271-493A-921F-D20F93E69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C95666-82FB-40F1-8525-B033C7A94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E4A9A8-4D93-4D23-9809-50E54942C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D660F-7429-4F81-ACAC-08D2AB8A9328}" type="datetimeFigureOut">
              <a:rPr lang="es-ES" smtClean="0"/>
              <a:t>19/1/21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3E2493-D1BD-4D0A-B117-D0F90553B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2A6539-9532-435E-B3B2-7F8DFC9758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CB796-206B-4661-BD3A-A86D2448AA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8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010FCE1A-7B34-3F4D-BCA9-E8F8C6C30B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" t="9091" r="2208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8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F77590D-3264-4686-A765-DF037FC29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s-ES" sz="4800" b="1" dirty="0"/>
              <a:t>PRIORIDADES DEL 2021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F2A479-934A-4E3E-869D-7D06357E2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s-ES" sz="1400" dirty="0">
                <a:latin typeface="Cambria" panose="02040503050406030204" pitchFamily="18" charset="0"/>
              </a:rPr>
              <a:t>“Todo se reduce a ser constantes y tener visión  de lo que debemos alcanzar”</a:t>
            </a:r>
          </a:p>
          <a:p>
            <a:pPr algn="l"/>
            <a:r>
              <a:rPr lang="es-ES" sz="1400" dirty="0">
                <a:latin typeface="Cambria" panose="02040503050406030204" pitchFamily="18" charset="0"/>
              </a:rPr>
              <a:t>“Solo creceremos y competiremos si todos tenemos interiorizados nuestras prioridades en cada área y trabajamos como equipo”</a:t>
            </a:r>
          </a:p>
        </p:txBody>
      </p:sp>
      <p:sp>
        <p:nvSpPr>
          <p:cNvPr id="39" name="Rectangle 13" hidden="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0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059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9C00F0-C322-4E25-9CF5-B9936E861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ES" b="1" dirty="0"/>
              <a:t>LO MEJOR DEL 2020 A REPETIR EN EL 2021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ECD97F-75E1-45B0-AB1B-3B9D5E555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Ha sido espectacular el </a:t>
            </a: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trabajo </a:t>
            </a: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y el nivel de servicio prestado por el DEPARTAMENTO DE LABORAL por todas las dificultades y exigencias que  han existido con el COVID19. Incrementando la facturación respecto al 2019 en porcentajes de un 12%.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La actividad del DEPARTAMENTO DE FISCAL y CONTABLE, muy especialmente en campañas de renta y sociedades, pasando a ser casi 100% </a:t>
            </a: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a distancia</a:t>
            </a: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, hemos sido capaces  de ofrecer un buen servicio y atención al cliente y mantener facturación. ¡Incluso </a:t>
            </a: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captar algún</a:t>
            </a: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nuevo cliente! 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En el DEPARTAMENTO DE JURÍDICO, hemos sido muy proactivos y dicha actitud debería mantenerse.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La actividad en comunicación con los clientes, en forma de circulares y notas informativas en redes sociales, con respecto a años anteriores, ha sido constante. 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Y por último, aunque quizás podría ser el punto más relevante, creo que todo se ha conseguido porque en el fondo todos habéis trabajado cohesionados y en equipo, de una forma natural.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s-ES" sz="15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33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EA478AB-4A46-4EC8-A2AF-71B46E1F9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ES" dirty="0"/>
              <a:t>                 </a:t>
            </a:r>
            <a:r>
              <a:rPr lang="es-ES" b="1" dirty="0"/>
              <a:t>PRIORIDADES DEL 2021 (II)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007033-1676-4C6A-A231-1118F5906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913" y="0"/>
            <a:ext cx="6845643" cy="6857999"/>
          </a:xfrm>
        </p:spPr>
        <p:txBody>
          <a:bodyPr lIns="0" tIns="0" rIns="0" bIns="0" anchor="ctr">
            <a:noAutofit/>
          </a:bodyPr>
          <a:lstStyle/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Tenemos que recuperar la cifra de facturación  y/o número  de clientes que posiblemente no continuarán, en los servicios de fiscal-contable, y laboral. Este porcentaje actualmente se mueve en un 10%. Esto significa que la cifra de recuperación o crecimiento deberá moverse entre un 12% o un 15% (15%-10% = crecimiento real 5%).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Por otra parte, el área de jurídico o servicios de asesoría de no recurrencia, deberemos ser más proactivos a efectos de ayudar a conseguir que la cifra global del despacho no disminuya con respecto a la del 2019. Para ellos identifiquemos a los 20 clientes de mayor volumen de negocio e intentemos proponerle más servicios que hasta la fecha no se les ha ofrecido.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Para conseguir mayores ingresos en todos los departamentos tenemos que ser muy sistemáticos y constantes en saber generar más oportunidades: 1º) VISITAS A CLIENTES MÁS IMPORTANTES; 2º) PRESENTACIONES Y VISITAS A NUEVOS CLIENTES; 3º) PRESENTACIONES POR WEBINAR DE NOVEDADES Y CASOS DE ÉXITO A CLIENTES POTENCIALES; 4º) SER CONSTANTES EN PUBLICAR EN EL BLOG Y ENVIAR CIRCULARES; 5º) PUBLICAR Y SER CONSTANTES EN LAS REDES SOCIALES.</a:t>
            </a: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Los responsables de área cada mes deberán organizar un mínimo de 2 reuniones con sus equipos para hacer un seguimiento de todas las oportunidades y sacar ideas o nuevas iniciativas que ayuden a llegar a nuevos clientes o sectores.</a:t>
            </a:r>
            <a:endParaRPr lang="es-ES" sz="1500" dirty="0">
              <a:solidFill>
                <a:schemeClr val="bg1"/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29184" indent="-329184">
              <a:buFont typeface="+mj-lt"/>
              <a:buAutoNum type="arabicPeriod"/>
            </a:pPr>
            <a:r>
              <a:rPr lang="es-ES" sz="15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Tenemos que sistematizar y ordenar a nivel interno, toda la información relativa a infraestructura tecnológica (servidores externos, internos, webs, correos electrónicos, …), tenemos que establecer procedimientos y manuales, en resumen reforzar la seguridad.</a:t>
            </a:r>
          </a:p>
        </p:txBody>
      </p:sp>
    </p:spTree>
    <p:extLst>
      <p:ext uri="{BB962C8B-B14F-4D97-AF65-F5344CB8AC3E}">
        <p14:creationId xmlns:p14="http://schemas.microsoft.com/office/powerpoint/2010/main" val="2797138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BD21050B-D85A-4CC6-94EC-450D24F19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1">
            <a:extLst>
              <a:ext uri="{FF2B5EF4-FFF2-40B4-BE49-F238E27FC236}">
                <a16:creationId xmlns:a16="http://schemas.microsoft.com/office/drawing/2014/main" id="{C4720EDA-E218-43A9-8817-08F09F4DB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1" name="Rectangle 13">
            <a:extLst>
              <a:ext uri="{FF2B5EF4-FFF2-40B4-BE49-F238E27FC236}">
                <a16:creationId xmlns:a16="http://schemas.microsoft.com/office/drawing/2014/main" id="{D87C4F29-0DC4-4901-A2FD-7C88889E6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C5F81162-7738-4BC8-BA5D-ADEFD7F2D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083" y="-1044"/>
            <a:ext cx="6432966" cy="6859043"/>
          </a:xfrm>
          <a:prstGeom prst="rect">
            <a:avLst/>
          </a:prstGeom>
          <a:solidFill>
            <a:schemeClr val="bg1"/>
          </a:solidFill>
          <a:ln w="1206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0157686-1F6D-4C3E-A838-7E491F489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439" y="552811"/>
            <a:ext cx="5642123" cy="1399558"/>
          </a:xfrm>
        </p:spPr>
        <p:txBody>
          <a:bodyPr anchor="b">
            <a:normAutofit/>
          </a:bodyPr>
          <a:lstStyle/>
          <a:p>
            <a:r>
              <a:rPr lang="es-ES" b="1" dirty="0"/>
              <a:t>RESUMEN DE PRIORIDADES 2021 (III)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F14240-CA8A-4D24-B4CD-AA5D3CA99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439" y="2236573"/>
            <a:ext cx="5550711" cy="4068616"/>
          </a:xfrm>
        </p:spPr>
        <p:txBody>
          <a:bodyPr anchor="t">
            <a:noAutofit/>
          </a:bodyPr>
          <a:lstStyle/>
          <a:p>
            <a:r>
              <a:rPr lang="es-ES" sz="1500" dirty="0">
                <a:latin typeface="Cambria" panose="02040503050406030204" pitchFamily="18" charset="0"/>
              </a:rPr>
              <a:t>TENER CLAROS </a:t>
            </a:r>
            <a:r>
              <a:rPr lang="es-ES" sz="1500" b="1" dirty="0">
                <a:latin typeface="Cambria" panose="02040503050406030204" pitchFamily="18" charset="0"/>
              </a:rPr>
              <a:t>LOS OBJETIVOS </a:t>
            </a:r>
            <a:r>
              <a:rPr lang="es-ES" sz="1500" dirty="0">
                <a:latin typeface="Cambria" panose="02040503050406030204" pitchFamily="18" charset="0"/>
              </a:rPr>
              <a:t>EN CADA AREA Y </a:t>
            </a:r>
            <a:r>
              <a:rPr lang="es-ES" sz="1500" b="1" dirty="0">
                <a:latin typeface="Cambria" panose="02040503050406030204" pitchFamily="18" charset="0"/>
              </a:rPr>
              <a:t>TRABAJAR EN EQUIPO</a:t>
            </a:r>
          </a:p>
          <a:p>
            <a:r>
              <a:rPr lang="es-ES" sz="1500" dirty="0">
                <a:latin typeface="Cambria" panose="02040503050406030204" pitchFamily="18" charset="0"/>
              </a:rPr>
              <a:t>CONSEGUIR </a:t>
            </a:r>
            <a:r>
              <a:rPr lang="es-ES" sz="1500" b="1" dirty="0">
                <a:latin typeface="Cambria" panose="02040503050406030204" pitchFamily="18" charset="0"/>
              </a:rPr>
              <a:t>CADA MES NUEVAS OPORTUNIDADES</a:t>
            </a:r>
            <a:r>
              <a:rPr lang="es-ES" sz="1500" dirty="0">
                <a:latin typeface="Cambria" panose="02040503050406030204" pitchFamily="18" charset="0"/>
              </a:rPr>
              <a:t>, BIEN DE PETICIONES DE LOS PROPIOS CLIENTES O DE CLIENTES NUEVOS</a:t>
            </a:r>
          </a:p>
          <a:p>
            <a:r>
              <a:rPr lang="es-ES" sz="1500" dirty="0">
                <a:latin typeface="Cambria" panose="02040503050406030204" pitchFamily="18" charset="0"/>
              </a:rPr>
              <a:t>CONSEGUIR </a:t>
            </a:r>
            <a:r>
              <a:rPr lang="es-ES" sz="1500" b="1" dirty="0">
                <a:latin typeface="Cambria" panose="02040503050406030204" pitchFamily="18" charset="0"/>
              </a:rPr>
              <a:t>CRECER EN INGRESOS DE RECURRENCIA </a:t>
            </a:r>
            <a:r>
              <a:rPr lang="es-ES" sz="1500" dirty="0">
                <a:latin typeface="Cambria" panose="02040503050406030204" pitchFamily="18" charset="0"/>
              </a:rPr>
              <a:t>EN TODOS LOS DEPARTAMENTOS. </a:t>
            </a:r>
            <a:r>
              <a:rPr lang="es-ES" sz="1500" b="1" dirty="0">
                <a:latin typeface="Cambria" panose="02040503050406030204" pitchFamily="18" charset="0"/>
              </a:rPr>
              <a:t>MÁS INGRESOS QUE BAJAS</a:t>
            </a:r>
          </a:p>
          <a:p>
            <a:r>
              <a:rPr lang="es-ES" sz="1500" dirty="0">
                <a:latin typeface="Cambria" panose="02040503050406030204" pitchFamily="18" charset="0"/>
              </a:rPr>
              <a:t>SER MUY </a:t>
            </a:r>
            <a:r>
              <a:rPr lang="es-ES" sz="1500" b="1" dirty="0">
                <a:latin typeface="Cambria" panose="02040503050406030204" pitchFamily="18" charset="0"/>
              </a:rPr>
              <a:t>PROACTIVOS EN PRESENTACIONES Y COMUNICANDO </a:t>
            </a:r>
            <a:r>
              <a:rPr lang="es-ES" sz="1500" dirty="0">
                <a:latin typeface="Cambria" panose="02040503050406030204" pitchFamily="18" charset="0"/>
              </a:rPr>
              <a:t>PARA GENERAR MÁS OPORTUNIDADES DE NEGOCIO (</a:t>
            </a:r>
            <a:r>
              <a:rPr lang="es-ES" sz="1500" b="1" dirty="0">
                <a:latin typeface="Cambria" panose="02040503050406030204" pitchFamily="18" charset="0"/>
              </a:rPr>
              <a:t>nuevos asuntos o nuevos clientes</a:t>
            </a:r>
            <a:r>
              <a:rPr lang="es-ES" sz="1500" dirty="0">
                <a:latin typeface="Cambria" panose="02040503050406030204" pitchFamily="18" charset="0"/>
              </a:rPr>
              <a:t>) </a:t>
            </a:r>
          </a:p>
          <a:p>
            <a:r>
              <a:rPr lang="es-ES" sz="1500" b="1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SISTEMATIZAR Y ORDENAR toda la información relativa a infraestructura tecnológica</a:t>
            </a:r>
          </a:p>
          <a:p>
            <a:r>
              <a:rPr lang="es-ES" sz="1500" b="1" dirty="0">
                <a:latin typeface="Cambria" panose="02040503050406030204" pitchFamily="18" charset="0"/>
              </a:rPr>
              <a:t>Ser constantes en las REUNIONES MENSUALES  con el fin de generar nuevas ideas y hacer un seguimiento estricto de todas las oportunidades </a:t>
            </a:r>
          </a:p>
          <a:p>
            <a:pPr marL="0" indent="0">
              <a:buNone/>
            </a:pPr>
            <a:endParaRPr lang="es-ES" sz="1500" dirty="0">
              <a:latin typeface="Cambria" panose="02040503050406030204" pitchFamily="18" charset="0"/>
            </a:endParaRPr>
          </a:p>
          <a:p>
            <a:endParaRPr lang="es-ES" sz="15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99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alendar&#10;&#10;Description automatically generated">
            <a:extLst>
              <a:ext uri="{FF2B5EF4-FFF2-40B4-BE49-F238E27FC236}">
                <a16:creationId xmlns:a16="http://schemas.microsoft.com/office/drawing/2014/main" id="{A94160BF-D118-4AFF-83EF-2E38AC639E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17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139A7C-0837-4ACD-8682-B61F593DA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8908830" cy="897890"/>
          </a:xfrm>
        </p:spPr>
        <p:txBody>
          <a:bodyPr anchor="b">
            <a:noAutofit/>
          </a:bodyPr>
          <a:lstStyle/>
          <a:p>
            <a:r>
              <a:rPr lang="es-ES" b="1" dirty="0"/>
              <a:t>EL 2021 PUEDE SER UN BUEN AÑO</a:t>
            </a:r>
          </a:p>
        </p:txBody>
      </p:sp>
      <p:sp>
        <p:nvSpPr>
          <p:cNvPr id="13" name="Rectangle 12" hidden="1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 hidden="1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61D7C9-0A3B-4238-98BC-6F02A6E6A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3" y="2285999"/>
            <a:ext cx="8908830" cy="8978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sz="1700" dirty="0"/>
              <a:t> </a:t>
            </a:r>
          </a:p>
          <a:p>
            <a:pPr marL="0" indent="0">
              <a:buNone/>
            </a:pPr>
            <a:r>
              <a:rPr lang="es-ES" sz="2400" i="1" dirty="0">
                <a:latin typeface="Georgia" panose="02040502050405020303" pitchFamily="18" charset="0"/>
              </a:rPr>
              <a:t>“Las cosas importantes hay que hacerlas entre todos”</a:t>
            </a:r>
            <a:endParaRPr lang="es-ES" sz="6000" b="1" dirty="0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DCD6BDED-AEA9-F344-BC81-E1C77F431A5D}"/>
              </a:ext>
            </a:extLst>
          </p:cNvPr>
          <p:cNvSpPr txBox="1">
            <a:spLocks/>
          </p:cNvSpPr>
          <p:nvPr/>
        </p:nvSpPr>
        <p:spPr>
          <a:xfrm>
            <a:off x="-2" y="3674112"/>
            <a:ext cx="12192000" cy="14663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7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s-ES" sz="6000" b="1" dirty="0"/>
              <a:t>GRACIAS A TODOS</a:t>
            </a:r>
          </a:p>
        </p:txBody>
      </p:sp>
    </p:spTree>
    <p:extLst>
      <p:ext uri="{BB962C8B-B14F-4D97-AF65-F5344CB8AC3E}">
        <p14:creationId xmlns:p14="http://schemas.microsoft.com/office/powerpoint/2010/main" val="2248647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640</Words>
  <Application>Microsoft Macintosh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Georgia</vt:lpstr>
      <vt:lpstr>Tema de Office</vt:lpstr>
      <vt:lpstr>PRIORIDADES DEL 2021</vt:lpstr>
      <vt:lpstr>LO MEJOR DEL 2020 A REPETIR EN EL 2021</vt:lpstr>
      <vt:lpstr>                 PRIORIDADES DEL 2021 (II) </vt:lpstr>
      <vt:lpstr>RESUMEN DE PRIORIDADES 2021 (III)</vt:lpstr>
      <vt:lpstr>EL 2021 PUEDE SER UN BUEN AÑO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PRIORIDADES DEL 2021</dc:title>
  <dc:creator>Raimon Planificacion</dc:creator>
  <cp:lastModifiedBy>Martin Jarolimek</cp:lastModifiedBy>
  <cp:revision>15</cp:revision>
  <dcterms:created xsi:type="dcterms:W3CDTF">2021-01-02T17:05:20Z</dcterms:created>
  <dcterms:modified xsi:type="dcterms:W3CDTF">2021-01-19T19:11:02Z</dcterms:modified>
</cp:coreProperties>
</file>