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82152-A6E7-4985-AB04-BD5E0DB33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A3F570-920D-4657-8649-7C4C6BFA0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2A8EDC-F2A2-4F0B-9070-B0202334F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B4B28-3CA7-417F-BB02-464E15E4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35AA2D-C6FF-4923-98EF-571598780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09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EEE86-BFB8-4391-814C-2A2AD0BDC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E001BB-E40B-4024-85F6-6C6016280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1A815F-6BDE-4608-A9D3-37F25909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176795-F842-4BC9-A707-D359DBA77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C990CC-BB1F-460F-9A5A-0FBD1AF6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8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4CC336-F7F2-4E9E-9B68-8A00DAB57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C4C9F2-56B6-4E21-9EE9-E8A3FFDAF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F42036-35BD-4BD9-8933-3BC4386B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53F2A-0269-4B3B-A0F0-A9263ADA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E5B99-4ED5-4D61-ACDE-532DC97F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5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CE35C-6E1C-4BD9-895D-196C1C70C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888469-DED8-40AC-B71F-0AB89A622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677DA-10BB-4C1F-9AFB-1F34943E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7B21A8-8FA2-45AD-BE86-2248847B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9BEE95-933E-4D21-9B3A-9A43C6FA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7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74CEC-12F7-44B2-A3BE-B8D4336E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30845C-56C7-4426-819C-8356BCAA6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CF494E-30F3-4DB3-BE6D-3D34E7B3F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4F6EBC-984C-4273-8EFB-399653EB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F88256-5E1C-4550-8C95-7829A93F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45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97591-B621-421F-A255-786FE8B14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49C58-3413-440A-BACB-46FEF1D96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3139D9-4716-43BC-BB11-776279577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367227-84A7-4394-BC83-44909B4F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D5E311-3A67-44EE-8F71-0D07A0F79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2C5325-B199-459C-9546-70787993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25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9788E-A979-424F-9510-ECD72AD3C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8A094F-3460-4BBD-87EE-6AAB9AE3F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E69EEE-5D53-4173-ABA8-DC3A75558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81E9FA-CF89-4EF1-B5C1-08D62D92B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CB2B3F-E518-4719-8918-BFD61BF2E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16A102-0FBE-4857-A6F0-856B1E6A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13BB8D-FCF0-4673-A1B7-0593A1DB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E9628A-FEC6-4592-8EAF-FD0097E2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90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B04C6-78A2-4A07-89C2-07CB47C7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47ED9E-9863-413A-9066-3C217783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01EC88-EB06-4726-9365-F807E7828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6A1F1F-01CF-4F7F-8F6C-AE65BB2B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70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78B925-66BB-4154-9B48-2B970471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F13757-54CD-4046-B41A-ABD01AB84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F03D11-A6F3-479F-813F-370ACD00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07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49FD6-7E4F-479A-83D3-532ED0F7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0E2135-B685-478B-8752-10432B937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58E6EC-3520-4035-AF45-9D5EDEC64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409A39-0D58-4EFF-B002-F9B5BCF2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A024DD-BD19-49E3-BC70-7CCBFC16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687004-9E8E-4338-BE85-418F0F734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48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3742D-B086-4595-BDEF-C81DF988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40479DD-34EC-42B7-B9E3-58EA2AE51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87914C-9741-4A24-89B8-FFF2F7F6A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5C1747-820B-4FBA-B910-A0839059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1EACB2-A166-444C-AF44-2B2FB263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546CA0-09E1-421F-9BA6-A36ABE7F8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18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844107-1271-493A-921F-D20F93E69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C95666-82FB-40F1-8525-B033C7A94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E4A9A8-4D93-4D23-9809-50E54942C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D660F-7429-4F81-ACAC-08D2AB8A9328}" type="datetimeFigureOut">
              <a:rPr lang="es-ES" smtClean="0"/>
              <a:t>13/1/22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3E2493-D1BD-4D0A-B117-D0F90553B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2A6539-9532-435E-B3B2-7F8DFC975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8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0FCE1A-7B34-3F4D-BCA9-E8F8C6C30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3" b="1044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8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77590D-3264-4686-A765-DF037FC29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s-ES" sz="4800" b="1" dirty="0"/>
              <a:t>PRIORIDADES DEL 2022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F2A479-934A-4E3E-869D-7D06357E2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s-ES" sz="1800" i="1" dirty="0">
                <a:latin typeface="Cambria" panose="02040503050406030204" pitchFamily="18" charset="0"/>
              </a:rPr>
              <a:t>“Solo creceremos y competiremos si todos tenemos interiorizados nuestras prioridades en cada área y trabajamos como equipo”</a:t>
            </a:r>
          </a:p>
        </p:txBody>
      </p:sp>
      <p:sp>
        <p:nvSpPr>
          <p:cNvPr id="39" name="Rectangle 13" hidden="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059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9C00F0-C322-4E25-9CF5-B9936E861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ES" b="1" dirty="0"/>
              <a:t>LO MEJOR DEL 2021 A REPETIR EN EL 2022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ECD97F-75E1-45B0-AB1B-3B9D5E555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Del año 2021 destacaría los siguientes hitos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DEPARTAMENTO DE LABORAL ..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DEPARTAMENTO DE FISCAL y CONTABLE</a:t>
            </a: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…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DEPARTAMENTO DE JURÍDICO</a:t>
            </a: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…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MEJORAS REALIZADAS ….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CRECIMIENTO…</a:t>
            </a:r>
            <a:endParaRPr lang="es-ES" sz="1500" dirty="0">
              <a:solidFill>
                <a:schemeClr val="bg1"/>
              </a:solidFill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CASOS DE ÉXITO con clientes…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EJEMPLOS DE PROFESIONALIDAD del personal…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LO QUE NO DEBEMOS VOLVER A REPETIR</a:t>
            </a: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es-ES" sz="15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33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EA478AB-4A46-4EC8-A2AF-71B46E1F9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ES" dirty="0"/>
              <a:t>                 </a:t>
            </a:r>
            <a:r>
              <a:rPr lang="es-ES" b="1" dirty="0"/>
              <a:t>PRIORIDADES DEL 2022 </a:t>
            </a:r>
            <a:br>
              <a:rPr lang="es-ES" b="1" dirty="0"/>
            </a:br>
            <a:r>
              <a:rPr lang="es-ES" sz="2800" b="1" dirty="0"/>
              <a:t>AREA COMERCIAL </a:t>
            </a:r>
            <a:r>
              <a:rPr lang="es-ES" b="1" dirty="0"/>
              <a:t>(I)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07033-1676-4C6A-A231-1118F5906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913" y="0"/>
            <a:ext cx="6845643" cy="6857999"/>
          </a:xfrm>
        </p:spPr>
        <p:txBody>
          <a:bodyPr lIns="0" tIns="0" rIns="0" bIns="0" anchor="ctr">
            <a:noAutofit/>
          </a:bodyPr>
          <a:lstStyle/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                                                                EJEMPLOS</a:t>
            </a: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Tenemos que recuperar la cifra de facturación  y/o número  de clientes que posiblemente no continuarán, en los servicios de fiscal-contable, y laboral. Este porcentaje actualmente se mueve en un 10%. Esto significa que la cifra de recuperación o crecimiento deberá moverse entre un 12% o un 15% (15%-10% = crecimiento real 5%).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Por otra parte, el área de jurídico o servicios de asesoría de no recurrencia, deberemos ser más proactivos a efectos de ayudar a conseguir que la cifra global del despacho no disminuya con respecto a la del 2021. Para ellos identifiquemos a los 20 clientes de mayor volumen de negocio e intentemos proponerle más servicios que hasta la fecha no se les ha ofrecido.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Para conseguir mayores ingresos en todos los departamentos tenemos que ser muy sistemáticos y constantes en saber generar más oportunidades: </a:t>
            </a:r>
          </a:p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3.1</a:t>
            </a: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) VISITAS A CLIENTES MÁS IMPORTANTES</a:t>
            </a:r>
            <a:endParaRPr lang="es-ES" sz="1500" dirty="0">
              <a:solidFill>
                <a:schemeClr val="bg1"/>
              </a:solidFill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3.2</a:t>
            </a: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) PRESENTACIONES Y VISITAS A NUEVOS CLIENTES. PLAN DE ACCIÓN 2022</a:t>
            </a:r>
            <a:endParaRPr lang="es-ES" sz="1500" dirty="0">
              <a:solidFill>
                <a:schemeClr val="bg1"/>
              </a:solidFill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3.3) PRESENTACIONES POR WEBINAR DE NOVEDADES Y CASOS DE ÉXITO A CLIENTES POTENCIALES</a:t>
            </a:r>
            <a:endParaRPr lang="es-ES" sz="1500" dirty="0">
              <a:solidFill>
                <a:schemeClr val="bg1"/>
              </a:solidFill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3.4</a:t>
            </a: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) SER CONSTANTES EN PUBLICAR EN EL BLOG Y ENVIAR CIRCULARES</a:t>
            </a:r>
          </a:p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3.5) PUBLICAR Y SER CONSTANTES EN LAS REDES SOCIALES.</a:t>
            </a:r>
          </a:p>
        </p:txBody>
      </p:sp>
    </p:spTree>
    <p:extLst>
      <p:ext uri="{BB962C8B-B14F-4D97-AF65-F5344CB8AC3E}">
        <p14:creationId xmlns:p14="http://schemas.microsoft.com/office/powerpoint/2010/main" val="2797138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EA478AB-4A46-4EC8-A2AF-71B46E1F9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ES" dirty="0"/>
              <a:t>                 </a:t>
            </a:r>
            <a:r>
              <a:rPr lang="es-ES" b="1" dirty="0"/>
              <a:t>PRIORIDADES DEL 2022 </a:t>
            </a:r>
            <a:br>
              <a:rPr lang="es-ES" b="1" dirty="0"/>
            </a:br>
            <a:r>
              <a:rPr lang="es-ES" sz="2800" b="1" dirty="0"/>
              <a:t>CALIDAD Y MEJORAS </a:t>
            </a:r>
            <a:r>
              <a:rPr lang="es-ES" b="1" dirty="0"/>
              <a:t>(II)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07033-1676-4C6A-A231-1118F5906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913" y="0"/>
            <a:ext cx="6845643" cy="6857999"/>
          </a:xfrm>
        </p:spPr>
        <p:txBody>
          <a:bodyPr lIns="0" tIns="0" rIns="0" bIns="0" anchor="ctr">
            <a:noAutofit/>
          </a:bodyPr>
          <a:lstStyle/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                                                                EJEMPLOS</a:t>
            </a: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Tenemos que disminuir el numero de incidencias y errores respecto al 2021 en los departamentos ..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Los responsables de área cada mes deberán organizar un mínimo de 2 reuniones con sus equipos para hacer un seguimiento de todas las oportunidades y sacar ideas o nuevas iniciativas que ayuden a llegar a nuevos clientes o sectores.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Tenemos que sistematizar y ordenar a nivel interno, toda la información relativa a infraestructura tecnológica (servidores externos, internos, webs, correos electrónicos, …), tenemos que establecer procedimientos y manuales, en resumen reforzar la seguridad.</a:t>
            </a: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Análisis de nuevas posibles inversiones de software para mejorar  y optimizar procesos en los servicios de …..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522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EA478AB-4A46-4EC8-A2AF-71B46E1F9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ES" dirty="0"/>
              <a:t>                 </a:t>
            </a:r>
            <a:r>
              <a:rPr lang="es-ES" b="1" dirty="0"/>
              <a:t>PRIORIDADES DEL 2022 </a:t>
            </a:r>
            <a:br>
              <a:rPr lang="es-ES" b="1" dirty="0"/>
            </a:br>
            <a:r>
              <a:rPr lang="es-ES" sz="2800" b="1" dirty="0"/>
              <a:t>FORMACIÓN  </a:t>
            </a:r>
            <a:r>
              <a:rPr lang="es-ES" b="1" dirty="0"/>
              <a:t>(III)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07033-1676-4C6A-A231-1118F5906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913" y="0"/>
            <a:ext cx="6845643" cy="6857999"/>
          </a:xfrm>
        </p:spPr>
        <p:txBody>
          <a:bodyPr lIns="0" tIns="0" rIns="0" bIns="0" anchor="ctr">
            <a:noAutofit/>
          </a:bodyPr>
          <a:lstStyle/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                                                                EJEMPLOS</a:t>
            </a:r>
          </a:p>
          <a:p>
            <a:pPr marL="0" indent="0">
              <a:buNone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Tenemos que impartir sesiones de formación sobre las siguientes temáticas y en los departamentos de ….Novedades leyes de presupuestos, Reforma laboral, Campaña de renta y sociedades….ELABORAR UN INDICE DE TEMATICAS, ELABORAR UN CALENDARIO Y BUSCAR EXPERTOS ( externos o internos)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64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BD21050B-D85A-4CC6-94EC-450D24F19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1">
            <a:extLst>
              <a:ext uri="{FF2B5EF4-FFF2-40B4-BE49-F238E27FC236}">
                <a16:creationId xmlns:a16="http://schemas.microsoft.com/office/drawing/2014/main" id="{C4720EDA-E218-43A9-8817-08F09F4DB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1" name="Rectangle 13">
            <a:extLst>
              <a:ext uri="{FF2B5EF4-FFF2-40B4-BE49-F238E27FC236}">
                <a16:creationId xmlns:a16="http://schemas.microsoft.com/office/drawing/2014/main" id="{D87C4F29-0DC4-4901-A2FD-7C88889E6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083" y="-1044"/>
            <a:ext cx="6432966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157686-1F6D-4C3E-A838-7E491F489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439" y="552811"/>
            <a:ext cx="5642123" cy="1399558"/>
          </a:xfrm>
        </p:spPr>
        <p:txBody>
          <a:bodyPr anchor="b">
            <a:normAutofit/>
          </a:bodyPr>
          <a:lstStyle/>
          <a:p>
            <a:r>
              <a:rPr lang="es-ES" b="1" dirty="0"/>
              <a:t>RESUMEN DE PRIORIDADES 2022 (IV)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F14240-CA8A-4D24-B4CD-AA5D3CA99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439" y="2236573"/>
            <a:ext cx="5550711" cy="4068616"/>
          </a:xfrm>
        </p:spPr>
        <p:txBody>
          <a:bodyPr anchor="t">
            <a:noAutofit/>
          </a:bodyPr>
          <a:lstStyle/>
          <a:p>
            <a:r>
              <a:rPr lang="es-ES" sz="1500" dirty="0">
                <a:latin typeface="Cambria" panose="02040503050406030204" pitchFamily="18" charset="0"/>
              </a:rPr>
              <a:t>TENER CLAROS </a:t>
            </a:r>
            <a:r>
              <a:rPr lang="es-ES" sz="1500" b="1" dirty="0">
                <a:latin typeface="Cambria" panose="02040503050406030204" pitchFamily="18" charset="0"/>
              </a:rPr>
              <a:t>LOS OBJETIVOS </a:t>
            </a:r>
            <a:r>
              <a:rPr lang="es-ES" sz="1500" dirty="0">
                <a:latin typeface="Cambria" panose="02040503050406030204" pitchFamily="18" charset="0"/>
              </a:rPr>
              <a:t>EN CADA AREA Y </a:t>
            </a:r>
            <a:r>
              <a:rPr lang="es-ES" sz="1500" b="1" dirty="0">
                <a:latin typeface="Cambria" panose="02040503050406030204" pitchFamily="18" charset="0"/>
              </a:rPr>
              <a:t>TRABAJAR EN EQUIPO</a:t>
            </a:r>
          </a:p>
          <a:p>
            <a:r>
              <a:rPr lang="es-ES" sz="1500" dirty="0">
                <a:latin typeface="Cambria" panose="02040503050406030204" pitchFamily="18" charset="0"/>
              </a:rPr>
              <a:t>CONSEGUIR </a:t>
            </a:r>
            <a:r>
              <a:rPr lang="es-ES" sz="1500" b="1" dirty="0">
                <a:latin typeface="Cambria" panose="02040503050406030204" pitchFamily="18" charset="0"/>
              </a:rPr>
              <a:t>CADA MES NUEVAS OPORTUNIDADES</a:t>
            </a:r>
            <a:r>
              <a:rPr lang="es-ES" sz="1500" dirty="0">
                <a:latin typeface="Cambria" panose="02040503050406030204" pitchFamily="18" charset="0"/>
              </a:rPr>
              <a:t>, BIEN DE PETICIONES DE LOS PROPIOS CLIENTES O DE CLIENTES NUEVOS</a:t>
            </a:r>
          </a:p>
          <a:p>
            <a:r>
              <a:rPr lang="es-ES" sz="1500" dirty="0">
                <a:latin typeface="Cambria" panose="02040503050406030204" pitchFamily="18" charset="0"/>
              </a:rPr>
              <a:t>CONSEGUIR </a:t>
            </a:r>
            <a:r>
              <a:rPr lang="es-ES" sz="1500" b="1" dirty="0">
                <a:latin typeface="Cambria" panose="02040503050406030204" pitchFamily="18" charset="0"/>
              </a:rPr>
              <a:t>CRECER EN INGRESOS DE RECURRENCIA </a:t>
            </a:r>
            <a:r>
              <a:rPr lang="es-ES" sz="1500" dirty="0">
                <a:latin typeface="Cambria" panose="02040503050406030204" pitchFamily="18" charset="0"/>
              </a:rPr>
              <a:t>EN TODOS LOS DEPARTAMENTOS. </a:t>
            </a:r>
            <a:r>
              <a:rPr lang="es-ES" sz="1500" b="1" dirty="0">
                <a:latin typeface="Cambria" panose="02040503050406030204" pitchFamily="18" charset="0"/>
              </a:rPr>
              <a:t>MÁS INGRESOS QUE BAJAS</a:t>
            </a:r>
          </a:p>
          <a:p>
            <a:r>
              <a:rPr lang="es-ES" sz="1500" dirty="0">
                <a:latin typeface="Cambria" panose="02040503050406030204" pitchFamily="18" charset="0"/>
              </a:rPr>
              <a:t>SER MUY </a:t>
            </a:r>
            <a:r>
              <a:rPr lang="es-ES" sz="1500" b="1" dirty="0">
                <a:latin typeface="Cambria" panose="02040503050406030204" pitchFamily="18" charset="0"/>
              </a:rPr>
              <a:t>PROACTIVOS EN PRESENTACIONES Y COMUNICANDO </a:t>
            </a:r>
            <a:r>
              <a:rPr lang="es-ES" sz="1500" dirty="0">
                <a:latin typeface="Cambria" panose="02040503050406030204" pitchFamily="18" charset="0"/>
              </a:rPr>
              <a:t>PARA GENERAR MÁS OPORTUNIDADES DE NEGOCIO (</a:t>
            </a:r>
            <a:r>
              <a:rPr lang="es-ES" sz="1500" b="1" dirty="0">
                <a:latin typeface="Cambria" panose="02040503050406030204" pitchFamily="18" charset="0"/>
              </a:rPr>
              <a:t>nuevos asuntos o nuevos clientes</a:t>
            </a:r>
            <a:r>
              <a:rPr lang="es-ES" sz="1500" dirty="0">
                <a:latin typeface="Cambria" panose="02040503050406030204" pitchFamily="18" charset="0"/>
              </a:rPr>
              <a:t>) </a:t>
            </a:r>
          </a:p>
          <a:p>
            <a:r>
              <a:rPr lang="es-ES" sz="1500" b="1" dirty="0">
                <a:latin typeface="Cambria" panose="02040503050406030204" pitchFamily="18" charset="0"/>
              </a:rPr>
              <a:t>Ser constantes en las REUNIONES MENSUALES  con el fin de generar nuevas ideas y hacer un seguimiento estricto de todas las oportunidades </a:t>
            </a:r>
          </a:p>
          <a:p>
            <a:pPr marL="0" indent="0">
              <a:buNone/>
            </a:pPr>
            <a:endParaRPr lang="es-ES" sz="1500" dirty="0">
              <a:latin typeface="Cambria" panose="02040503050406030204" pitchFamily="18" charset="0"/>
            </a:endParaRPr>
          </a:p>
          <a:p>
            <a:endParaRPr lang="es-ES" sz="15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94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lendar&#10;&#10;Description automatically generated">
            <a:extLst>
              <a:ext uri="{FF2B5EF4-FFF2-40B4-BE49-F238E27FC236}">
                <a16:creationId xmlns:a16="http://schemas.microsoft.com/office/drawing/2014/main" id="{A94160BF-D118-4AFF-83EF-2E38AC639E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17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139A7C-0837-4ACD-8682-B61F593DA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8908830" cy="897890"/>
          </a:xfrm>
        </p:spPr>
        <p:txBody>
          <a:bodyPr anchor="b">
            <a:noAutofit/>
          </a:bodyPr>
          <a:lstStyle/>
          <a:p>
            <a:r>
              <a:rPr lang="es-ES" sz="3600" b="1" dirty="0"/>
              <a:t>EL 2022 PUEDE SER UN  AÑO DE CRECIMIENTO </a:t>
            </a:r>
          </a:p>
        </p:txBody>
      </p:sp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 hidden="1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1D7C9-0A3B-4238-98BC-6F02A6E6A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285999"/>
            <a:ext cx="8908830" cy="8978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1700" dirty="0"/>
              <a:t> </a:t>
            </a:r>
          </a:p>
          <a:p>
            <a:pPr marL="0" indent="0">
              <a:buNone/>
            </a:pPr>
            <a:r>
              <a:rPr lang="es-ES" sz="2400" i="1" dirty="0">
                <a:latin typeface="Georgia" panose="02040502050405020303" pitchFamily="18" charset="0"/>
              </a:rPr>
              <a:t>“Las cosas importantes hay que hacerlas entre todos”</a:t>
            </a:r>
            <a:endParaRPr lang="es-ES" sz="6000" b="1" dirty="0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CD6BDED-AEA9-F344-BC81-E1C77F431A5D}"/>
              </a:ext>
            </a:extLst>
          </p:cNvPr>
          <p:cNvSpPr txBox="1">
            <a:spLocks/>
          </p:cNvSpPr>
          <p:nvPr/>
        </p:nvSpPr>
        <p:spPr>
          <a:xfrm>
            <a:off x="-2" y="3674112"/>
            <a:ext cx="12192000" cy="14663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7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ES" sz="6000" b="1" dirty="0"/>
              <a:t>GRACIAS A TODOS</a:t>
            </a:r>
          </a:p>
        </p:txBody>
      </p:sp>
    </p:spTree>
    <p:extLst>
      <p:ext uri="{BB962C8B-B14F-4D97-AF65-F5344CB8AC3E}">
        <p14:creationId xmlns:p14="http://schemas.microsoft.com/office/powerpoint/2010/main" val="2248647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600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Georgia</vt:lpstr>
      <vt:lpstr>Tema de Office</vt:lpstr>
      <vt:lpstr>PRIORIDADES DEL 2022</vt:lpstr>
      <vt:lpstr>LO MEJOR DEL 2021 A REPETIR EN EL 2022</vt:lpstr>
      <vt:lpstr>                 PRIORIDADES DEL 2022  AREA COMERCIAL (I) </vt:lpstr>
      <vt:lpstr>                 PRIORIDADES DEL 2022  CALIDAD Y MEJORAS (II) </vt:lpstr>
      <vt:lpstr>                 PRIORIDADES DEL 2022  FORMACIÓN  (III) </vt:lpstr>
      <vt:lpstr>RESUMEN DE PRIORIDADES 2022 (IV)</vt:lpstr>
      <vt:lpstr>EL 2022 PUEDE SER UN  AÑO DE CRECIMIENTO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PRIORIDADES DEL 2021</dc:title>
  <dc:creator>Raimon Planificacion</dc:creator>
  <cp:lastModifiedBy>Martin Jarolimek</cp:lastModifiedBy>
  <cp:revision>18</cp:revision>
  <dcterms:created xsi:type="dcterms:W3CDTF">2021-01-02T17:05:20Z</dcterms:created>
  <dcterms:modified xsi:type="dcterms:W3CDTF">2022-01-13T16:29:05Z</dcterms:modified>
</cp:coreProperties>
</file>